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3"/>
  </p:notesMasterIdLst>
  <p:sldIdLst>
    <p:sldId id="256" r:id="rId2"/>
    <p:sldId id="257" r:id="rId3"/>
    <p:sldId id="262" r:id="rId4"/>
    <p:sldId id="264" r:id="rId5"/>
    <p:sldId id="265" r:id="rId6"/>
    <p:sldId id="258" r:id="rId7"/>
    <p:sldId id="268" r:id="rId8"/>
    <p:sldId id="266" r:id="rId9"/>
    <p:sldId id="269" r:id="rId10"/>
    <p:sldId id="267" r:id="rId11"/>
    <p:sldId id="259" r:id="rId12"/>
    <p:sldId id="270" r:id="rId13"/>
    <p:sldId id="271" r:id="rId14"/>
    <p:sldId id="272" r:id="rId15"/>
    <p:sldId id="274" r:id="rId16"/>
    <p:sldId id="275" r:id="rId17"/>
    <p:sldId id="280" r:id="rId18"/>
    <p:sldId id="281" r:id="rId19"/>
    <p:sldId id="282" r:id="rId20"/>
    <p:sldId id="283" r:id="rId21"/>
    <p:sldId id="284" r:id="rId2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16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B8A65-3B6C-4518-B48B-F00C31351E82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07EA6-530E-4C7B-94B4-2EB6734922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7778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07EA6-530E-4C7B-94B4-2EB673492278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3588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07EA6-530E-4C7B-94B4-2EB673492278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3588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07EA6-530E-4C7B-94B4-2EB673492278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3588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8E13E0B-CECB-44F1-A8E0-862F440FBBED}" type="datetimeFigureOut">
              <a:rPr lang="es-ES" smtClean="0"/>
              <a:t>2017-12-18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008E3-5B70-456F-85C1-CC91983202CB}" type="slidenum">
              <a:rPr lang="es-ES" smtClean="0"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8.pn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2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167826" y="1556792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 smtClean="0"/>
              <a:t>S.I.G.</a:t>
            </a:r>
            <a:endParaRPr lang="es-ES" sz="7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1143188" y="3284984"/>
            <a:ext cx="6768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smtClean="0"/>
              <a:t>Aplicado a Ayuntamientos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362277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508104" y="1628800"/>
            <a:ext cx="3240360" cy="2062103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Definir correctamente</a:t>
            </a:r>
          </a:p>
          <a:p>
            <a:pPr algn="ctr"/>
            <a:r>
              <a:rPr lang="es-ES" sz="3200" dirty="0" smtClean="0"/>
              <a:t>el termino municipal</a:t>
            </a:r>
            <a:endParaRPr lang="es-E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0" t="16403" r="14432" b="7207"/>
          <a:stretch/>
        </p:blipFill>
        <p:spPr bwMode="auto">
          <a:xfrm>
            <a:off x="0" y="0"/>
            <a:ext cx="52824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Resultado de imagen de directiva inspi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00"/>
          <a:stretch/>
        </p:blipFill>
        <p:spPr bwMode="auto">
          <a:xfrm>
            <a:off x="4601750" y="5523950"/>
            <a:ext cx="4533900" cy="133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26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3" t="16112" r="11794" b="7685"/>
          <a:stretch/>
        </p:blipFill>
        <p:spPr bwMode="auto">
          <a:xfrm>
            <a:off x="-4192" y="0"/>
            <a:ext cx="5656312" cy="6880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19814" r="82732" b="54831"/>
          <a:stretch/>
        </p:blipFill>
        <p:spPr bwMode="auto">
          <a:xfrm>
            <a:off x="5004048" y="3429659"/>
            <a:ext cx="3913384" cy="3428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6" descr="Resultado de imagen de 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8" descr="Resultado de imagen de 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7 Flecha abajo"/>
          <p:cNvSpPr/>
          <p:nvPr/>
        </p:nvSpPr>
        <p:spPr>
          <a:xfrm rot="20212512">
            <a:off x="7944148" y="2331611"/>
            <a:ext cx="576064" cy="11938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Flecha abajo"/>
          <p:cNvSpPr/>
          <p:nvPr/>
        </p:nvSpPr>
        <p:spPr>
          <a:xfrm rot="1271448">
            <a:off x="7404887" y="2203006"/>
            <a:ext cx="576064" cy="13284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8" name="Picture 10" descr="Resultado de imagen de 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321" y="1979909"/>
            <a:ext cx="1382037" cy="57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918" y="390351"/>
            <a:ext cx="1024872" cy="1213717"/>
          </a:xfrm>
          <a:prstGeom prst="rect">
            <a:avLst/>
          </a:prstGeom>
        </p:spPr>
      </p:pic>
      <p:sp>
        <p:nvSpPr>
          <p:cNvPr id="16" name="15 Flecha abajo"/>
          <p:cNvSpPr/>
          <p:nvPr/>
        </p:nvSpPr>
        <p:spPr>
          <a:xfrm rot="3332468">
            <a:off x="4427243" y="968952"/>
            <a:ext cx="576064" cy="1516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Rectángulo"/>
          <p:cNvSpPr/>
          <p:nvPr/>
        </p:nvSpPr>
        <p:spPr>
          <a:xfrm>
            <a:off x="6175658" y="2928543"/>
            <a:ext cx="1008609" cy="40011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DATOS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3348524" y="412131"/>
            <a:ext cx="1685077" cy="40011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GEOGRAFIA</a:t>
            </a:r>
            <a:endParaRPr lang="es-ES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7469641" y="112683"/>
            <a:ext cx="1463863" cy="707886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Entidades</a:t>
            </a:r>
          </a:p>
          <a:p>
            <a:pPr algn="ctr"/>
            <a:r>
              <a:rPr lang="es-E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colectivas</a:t>
            </a:r>
          </a:p>
        </p:txBody>
      </p:sp>
    </p:spTree>
    <p:extLst>
      <p:ext uri="{BB962C8B-B14F-4D97-AF65-F5344CB8AC3E}">
        <p14:creationId xmlns:p14="http://schemas.microsoft.com/office/powerpoint/2010/main" val="87765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00" t="16667" r="13235" b="7175"/>
          <a:stretch/>
        </p:blipFill>
        <p:spPr bwMode="auto">
          <a:xfrm>
            <a:off x="-27162" y="0"/>
            <a:ext cx="5319242" cy="691733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6666" r="76563" b="43343"/>
          <a:stretch/>
        </p:blipFill>
        <p:spPr bwMode="auto">
          <a:xfrm>
            <a:off x="4619640" y="1040641"/>
            <a:ext cx="4509511" cy="582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257647" y="732766"/>
            <a:ext cx="1593706" cy="40011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COLECTIVA</a:t>
            </a:r>
            <a:endParaRPr lang="es-ES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628095" y="723900"/>
            <a:ext cx="1407758" cy="40011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SINGULAR</a:t>
            </a:r>
            <a:endParaRPr lang="es-ES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1 Elipse"/>
          <p:cNvSpPr/>
          <p:nvPr/>
        </p:nvSpPr>
        <p:spPr>
          <a:xfrm>
            <a:off x="1187624" y="2852936"/>
            <a:ext cx="1800200" cy="1820073"/>
          </a:xfrm>
          <a:prstGeom prst="ellipse">
            <a:avLst/>
          </a:prstGeom>
          <a:noFill/>
          <a:ln w="603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924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628095" y="723900"/>
            <a:ext cx="1407758" cy="40011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SINGULAR</a:t>
            </a:r>
            <a:endParaRPr lang="es-ES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7" t="16666" r="7290" b="7778"/>
          <a:stretch/>
        </p:blipFill>
        <p:spPr bwMode="auto">
          <a:xfrm>
            <a:off x="0" y="9854"/>
            <a:ext cx="8798701" cy="6848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6506885" y="334564"/>
            <a:ext cx="1407758" cy="40011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SINGULAR</a:t>
            </a:r>
            <a:endParaRPr lang="es-ES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486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8" t="16140" r="7079" b="6667"/>
          <a:stretch/>
        </p:blipFill>
        <p:spPr bwMode="auto">
          <a:xfrm>
            <a:off x="29870" y="0"/>
            <a:ext cx="862445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7092280" y="1277710"/>
            <a:ext cx="987771" cy="307777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NUCLEOS</a:t>
            </a:r>
            <a:endParaRPr lang="es-ES" sz="1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72521" r="73623" b="14695"/>
          <a:stretch/>
        </p:blipFill>
        <p:spPr bwMode="auto">
          <a:xfrm>
            <a:off x="2103701" y="-25830"/>
            <a:ext cx="7014950" cy="131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3269150" y="1284677"/>
            <a:ext cx="1031051" cy="276999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COLECTIVA</a:t>
            </a:r>
            <a:endParaRPr lang="es-ES" sz="1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090039" y="1253899"/>
            <a:ext cx="1042273" cy="307777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SINGULAR</a:t>
            </a:r>
            <a:endParaRPr lang="es-ES" sz="1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1 Elipse"/>
          <p:cNvSpPr/>
          <p:nvPr/>
        </p:nvSpPr>
        <p:spPr>
          <a:xfrm>
            <a:off x="3059832" y="-21592"/>
            <a:ext cx="724843" cy="426255"/>
          </a:xfrm>
          <a:prstGeom prst="ellipse">
            <a:avLst/>
          </a:prstGeom>
          <a:noFill/>
          <a:ln w="730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4939419" y="-25832"/>
            <a:ext cx="724843" cy="426255"/>
          </a:xfrm>
          <a:prstGeom prst="ellipse">
            <a:avLst/>
          </a:prstGeom>
          <a:noFill/>
          <a:ln w="730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6861322" y="-25830"/>
            <a:ext cx="724843" cy="426255"/>
          </a:xfrm>
          <a:prstGeom prst="ellipse">
            <a:avLst/>
          </a:prstGeom>
          <a:noFill/>
          <a:ln w="730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392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6282312" y="150645"/>
            <a:ext cx="1962396" cy="1323439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Actualización </a:t>
            </a:r>
          </a:p>
          <a:p>
            <a:pPr algn="ctr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 </a:t>
            </a:r>
          </a:p>
          <a:p>
            <a:pPr algn="ctr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unificación </a:t>
            </a:r>
          </a:p>
          <a:p>
            <a:pPr algn="ctr"/>
            <a:r>
              <a:rPr lang="es-E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s-E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 datos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31" t="16245" r="18537" b="7433"/>
          <a:stretch/>
        </p:blipFill>
        <p:spPr bwMode="auto">
          <a:xfrm>
            <a:off x="93875" y="131595"/>
            <a:ext cx="5517401" cy="535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Resultado de imagen de 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761" y="4168616"/>
            <a:ext cx="2312866" cy="95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5" t="8889" r="49447" b="83818"/>
          <a:stretch/>
        </p:blipFill>
        <p:spPr bwMode="auto">
          <a:xfrm>
            <a:off x="6251679" y="3015808"/>
            <a:ext cx="2672433" cy="94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Resultado de imagen de sede electronica del catastr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" b="17550"/>
          <a:stretch/>
        </p:blipFill>
        <p:spPr bwMode="auto">
          <a:xfrm>
            <a:off x="4069334" y="5488210"/>
            <a:ext cx="4923337" cy="77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628800"/>
            <a:ext cx="1008112" cy="1193869"/>
          </a:xfrm>
          <a:prstGeom prst="rect">
            <a:avLst/>
          </a:prstGeom>
        </p:spPr>
      </p:pic>
      <p:sp>
        <p:nvSpPr>
          <p:cNvPr id="12" name="11 Rectángulo"/>
          <p:cNvSpPr/>
          <p:nvPr/>
        </p:nvSpPr>
        <p:spPr>
          <a:xfrm>
            <a:off x="4494643" y="150645"/>
            <a:ext cx="952505" cy="40011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Calles</a:t>
            </a:r>
            <a:endParaRPr lang="es-ES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32749" r="23579" b="45636"/>
          <a:stretch/>
        </p:blipFill>
        <p:spPr bwMode="auto">
          <a:xfrm>
            <a:off x="93875" y="131595"/>
            <a:ext cx="4114801" cy="222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7 Conector recto de flecha"/>
          <p:cNvCxnSpPr>
            <a:stCxn id="10" idx="1"/>
          </p:cNvCxnSpPr>
          <p:nvPr/>
        </p:nvCxnSpPr>
        <p:spPr>
          <a:xfrm flipH="1" flipV="1">
            <a:off x="1187624" y="692696"/>
            <a:ext cx="5472608" cy="1533039"/>
          </a:xfrm>
          <a:prstGeom prst="straightConnector1">
            <a:avLst/>
          </a:prstGeom>
          <a:ln w="41275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>
            <a:stCxn id="7" idx="1"/>
          </p:cNvCxnSpPr>
          <p:nvPr/>
        </p:nvCxnSpPr>
        <p:spPr>
          <a:xfrm flipH="1" flipV="1">
            <a:off x="1423767" y="997497"/>
            <a:ext cx="4827912" cy="2491745"/>
          </a:xfrm>
          <a:prstGeom prst="straightConnector1">
            <a:avLst/>
          </a:prstGeom>
          <a:ln w="41275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>
            <a:stCxn id="5" idx="1"/>
          </p:cNvCxnSpPr>
          <p:nvPr/>
        </p:nvCxnSpPr>
        <p:spPr>
          <a:xfrm flipH="1" flipV="1">
            <a:off x="1624138" y="1236159"/>
            <a:ext cx="5000623" cy="3411994"/>
          </a:xfrm>
          <a:prstGeom prst="straightConnector1">
            <a:avLst/>
          </a:prstGeom>
          <a:ln w="41275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 flipH="1" flipV="1">
            <a:off x="1043608" y="1556792"/>
            <a:ext cx="4752528" cy="3931418"/>
          </a:xfrm>
          <a:prstGeom prst="straightConnector1">
            <a:avLst/>
          </a:prstGeom>
          <a:ln w="41275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89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9" r="30952" b="90440"/>
          <a:stretch/>
        </p:blipFill>
        <p:spPr bwMode="auto">
          <a:xfrm>
            <a:off x="-1" y="116632"/>
            <a:ext cx="7624783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84" b="90440"/>
          <a:stretch/>
        </p:blipFill>
        <p:spPr bwMode="auto">
          <a:xfrm>
            <a:off x="6851175" y="116632"/>
            <a:ext cx="212014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58" t="35868" r="11655" b="13870"/>
          <a:stretch/>
        </p:blipFill>
        <p:spPr bwMode="auto">
          <a:xfrm>
            <a:off x="36677" y="1412775"/>
            <a:ext cx="8971320" cy="474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7605243" y="4906953"/>
            <a:ext cx="1157689" cy="40011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Portales</a:t>
            </a:r>
            <a:endParaRPr lang="es-ES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1 Elipse"/>
          <p:cNvSpPr/>
          <p:nvPr/>
        </p:nvSpPr>
        <p:spPr>
          <a:xfrm>
            <a:off x="4522337" y="3682817"/>
            <a:ext cx="1728192" cy="1224136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" name="4 Conector recto de flecha"/>
          <p:cNvCxnSpPr/>
          <p:nvPr/>
        </p:nvCxnSpPr>
        <p:spPr>
          <a:xfrm flipH="1" flipV="1">
            <a:off x="1547664" y="980728"/>
            <a:ext cx="3384376" cy="2803163"/>
          </a:xfrm>
          <a:prstGeom prst="straightConnector1">
            <a:avLst/>
          </a:prstGeom>
          <a:ln w="412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Elipse"/>
          <p:cNvSpPr/>
          <p:nvPr/>
        </p:nvSpPr>
        <p:spPr>
          <a:xfrm>
            <a:off x="3059832" y="2708919"/>
            <a:ext cx="1728192" cy="64807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6" name="15 Conector recto de flecha"/>
          <p:cNvCxnSpPr/>
          <p:nvPr/>
        </p:nvCxnSpPr>
        <p:spPr>
          <a:xfrm flipV="1">
            <a:off x="4788024" y="980728"/>
            <a:ext cx="2448272" cy="1944216"/>
          </a:xfrm>
          <a:prstGeom prst="straightConnector1">
            <a:avLst/>
          </a:prstGeom>
          <a:ln w="412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Elipse"/>
          <p:cNvSpPr/>
          <p:nvPr/>
        </p:nvSpPr>
        <p:spPr>
          <a:xfrm>
            <a:off x="3779692" y="3682817"/>
            <a:ext cx="709947" cy="64807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0" name="19 Conector recto de flecha"/>
          <p:cNvCxnSpPr>
            <a:stCxn id="19" idx="7"/>
          </p:cNvCxnSpPr>
          <p:nvPr/>
        </p:nvCxnSpPr>
        <p:spPr>
          <a:xfrm flipV="1">
            <a:off x="4385670" y="908720"/>
            <a:ext cx="2202554" cy="2869005"/>
          </a:xfrm>
          <a:prstGeom prst="straightConnector1">
            <a:avLst/>
          </a:prstGeom>
          <a:ln w="412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57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323528" y="1020740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Entidad colectiva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Entidad singular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Núcleo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5148064" y="1030368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Referencias catastrales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s-ES" dirty="0" smtClean="0"/>
              <a:t>Rustica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s-ES" dirty="0" smtClean="0"/>
              <a:t>Urbana</a:t>
            </a:r>
          </a:p>
          <a:p>
            <a:pPr algn="just"/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821211" y="18864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Información</a:t>
            </a:r>
          </a:p>
        </p:txBody>
      </p:sp>
      <p:pic>
        <p:nvPicPr>
          <p:cNvPr id="12" name="Picture 10" descr="Resultado de imagen de 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62" y="4178582"/>
            <a:ext cx="1318068" cy="5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5" t="8889" r="49447" b="83818"/>
          <a:stretch/>
        </p:blipFill>
        <p:spPr bwMode="auto">
          <a:xfrm>
            <a:off x="323528" y="5371475"/>
            <a:ext cx="1872208" cy="663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Resultado de imagen de sede electronica del catastr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" b="17550"/>
          <a:stretch/>
        </p:blipFill>
        <p:spPr bwMode="auto">
          <a:xfrm>
            <a:off x="5148064" y="1945918"/>
            <a:ext cx="2692479" cy="42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335" y="1791252"/>
            <a:ext cx="619876" cy="734096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323528" y="4725144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Calles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Portales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376047" y="2852936"/>
            <a:ext cx="4464496" cy="30469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s-ES" sz="3200" dirty="0" smtClean="0"/>
          </a:p>
          <a:p>
            <a:pPr algn="ctr"/>
            <a:r>
              <a:rPr lang="es-ES" sz="3200" dirty="0" smtClean="0"/>
              <a:t>REVISIÓN</a:t>
            </a:r>
          </a:p>
          <a:p>
            <a:pPr algn="ctr"/>
            <a:r>
              <a:rPr lang="es-ES" sz="3200" dirty="0" smtClean="0"/>
              <a:t>ACTUALIZACIÓN</a:t>
            </a:r>
          </a:p>
          <a:p>
            <a:pPr algn="ctr"/>
            <a:r>
              <a:rPr lang="es-ES" sz="3200" dirty="0" smtClean="0"/>
              <a:t>FUSIÓN</a:t>
            </a:r>
          </a:p>
          <a:p>
            <a:pPr algn="ctr"/>
            <a:r>
              <a:rPr lang="es-ES" sz="3200" dirty="0" smtClean="0"/>
              <a:t>COMPARTIR</a:t>
            </a:r>
          </a:p>
          <a:p>
            <a:pPr algn="ctr"/>
            <a:endParaRPr lang="es-ES" sz="3200" dirty="0" smtClean="0"/>
          </a:p>
        </p:txBody>
      </p:sp>
      <p:pic>
        <p:nvPicPr>
          <p:cNvPr id="18" name="Picture 10" descr="Resultado de imagen de 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78786"/>
            <a:ext cx="1318068" cy="5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99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CuadroTexto"/>
          <p:cNvSpPr txBox="1"/>
          <p:nvPr/>
        </p:nvSpPr>
        <p:spPr>
          <a:xfrm>
            <a:off x="1691680" y="1772816"/>
            <a:ext cx="6148863" cy="255454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s-ES" sz="3200" dirty="0" smtClean="0"/>
          </a:p>
          <a:p>
            <a:pPr algn="ctr"/>
            <a:r>
              <a:rPr lang="es-ES" sz="3200" dirty="0" smtClean="0"/>
              <a:t>Ya hemos terminado????</a:t>
            </a:r>
          </a:p>
          <a:p>
            <a:pPr algn="ctr"/>
            <a:endParaRPr lang="es-ES" sz="3200" dirty="0"/>
          </a:p>
          <a:p>
            <a:pPr algn="ctr"/>
            <a:r>
              <a:rPr lang="es-ES" sz="3200" dirty="0" smtClean="0"/>
              <a:t>O estamos empezando……</a:t>
            </a:r>
          </a:p>
          <a:p>
            <a:pPr algn="ctr"/>
            <a:endParaRPr lang="es-ES" sz="3200" dirty="0" smtClean="0"/>
          </a:p>
        </p:txBody>
      </p:sp>
    </p:spTree>
    <p:extLst>
      <p:ext uri="{BB962C8B-B14F-4D97-AF65-F5344CB8AC3E}">
        <p14:creationId xmlns:p14="http://schemas.microsoft.com/office/powerpoint/2010/main" val="250020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CuadroTexto"/>
          <p:cNvSpPr txBox="1"/>
          <p:nvPr/>
        </p:nvSpPr>
        <p:spPr>
          <a:xfrm>
            <a:off x="251520" y="404664"/>
            <a:ext cx="8640960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Tenemos un territorio ACTUALIZADO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52777" y="1340768"/>
            <a:ext cx="8640960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Tenemos MUCHA INFORMACION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27747" y="2132856"/>
            <a:ext cx="8640960" cy="258532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Licencias de obra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IBI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Vados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Multas de aparcamiento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Accidentes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Consumos de agua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Farolas apagadas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Empresas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Etc.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4788024" y="2502188"/>
            <a:ext cx="3744416" cy="156966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Todo esto está situado en el territorio???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6804248" y="4058907"/>
            <a:ext cx="1176246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NO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19714" y="4797152"/>
            <a:ext cx="8640960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Se puede situar?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22311" y="5542497"/>
            <a:ext cx="8640960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Si</a:t>
            </a:r>
          </a:p>
        </p:txBody>
      </p:sp>
    </p:spTree>
    <p:extLst>
      <p:ext uri="{BB962C8B-B14F-4D97-AF65-F5344CB8AC3E}">
        <p14:creationId xmlns:p14="http://schemas.microsoft.com/office/powerpoint/2010/main" val="4237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51520" y="229255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 smtClean="0"/>
              <a:t>S.I.G.</a:t>
            </a:r>
            <a:endParaRPr lang="es-ES" sz="7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1043608" y="1441214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Sistema de información geográfica</a:t>
            </a:r>
            <a:endParaRPr lang="es-ES" sz="2400" dirty="0"/>
          </a:p>
        </p:txBody>
      </p:sp>
      <p:sp>
        <p:nvSpPr>
          <p:cNvPr id="2" name="1 CuadroTexto"/>
          <p:cNvSpPr txBox="1"/>
          <p:nvPr/>
        </p:nvSpPr>
        <p:spPr>
          <a:xfrm>
            <a:off x="395536" y="2996952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Un </a:t>
            </a:r>
            <a:r>
              <a:rPr lang="es-ES" b="1" dirty="0" smtClean="0"/>
              <a:t>sistema de información geográfica</a:t>
            </a:r>
            <a:r>
              <a:rPr lang="es-ES" dirty="0" smtClean="0"/>
              <a:t> es un conjunto de herramientas que integra y relaciona diversos componentes que permiten la organización, almacenamiento, manipulación, análisis y modelización de grandes cantidades de datos procedentes del mundo real que están vinculados a una referencia espacial, facilitando la incorporación de aspectos sociales-culturales, económicos y ambientales que conducen a la toma de decisiones de una manera más eficaz. (definición de la </a:t>
            </a:r>
            <a:r>
              <a:rPr lang="es-ES" dirty="0" err="1" smtClean="0"/>
              <a:t>wikipedia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89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CuadroTexto"/>
          <p:cNvSpPr txBox="1"/>
          <p:nvPr/>
        </p:nvSpPr>
        <p:spPr>
          <a:xfrm>
            <a:off x="251520" y="404664"/>
            <a:ext cx="8640960" cy="107721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Gran parte del trabajo</a:t>
            </a:r>
          </a:p>
          <a:p>
            <a:pPr algn="ctr"/>
            <a:r>
              <a:rPr lang="es-ES" sz="3200" dirty="0" smtClean="0"/>
              <a:t>ESTA HECHO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27747" y="2132856"/>
            <a:ext cx="8640960" cy="258532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Licencias de obra		Referencia Catastral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IBI				Referencia catastral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Vados			</a:t>
            </a:r>
            <a:r>
              <a:rPr lang="es-ES" dirty="0" smtClean="0"/>
              <a:t>Fotografía </a:t>
            </a:r>
            <a:r>
              <a:rPr lang="es-ES" dirty="0" smtClean="0"/>
              <a:t>georreferenciada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Multas de aparcamiento 	</a:t>
            </a:r>
            <a:r>
              <a:rPr lang="es-ES" dirty="0" smtClean="0"/>
              <a:t>Fotografía </a:t>
            </a:r>
            <a:r>
              <a:rPr lang="es-ES" dirty="0"/>
              <a:t>georreferenciada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Accidentes			</a:t>
            </a:r>
            <a:r>
              <a:rPr lang="es-ES" dirty="0" smtClean="0"/>
              <a:t>Fotografía </a:t>
            </a:r>
            <a:r>
              <a:rPr lang="es-ES" dirty="0"/>
              <a:t>georreferenciada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Contadores de agua		Referencia catastral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Farolas apagadas		EIEL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Empresas			Trabajo de campo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Etc.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251520" y="5085184"/>
            <a:ext cx="8640960" cy="120032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Relacionar todas las bases de datos con el territorio</a:t>
            </a:r>
          </a:p>
          <a:p>
            <a:pPr algn="ctr"/>
            <a:endParaRPr lang="es-ES" sz="2400" dirty="0"/>
          </a:p>
          <a:p>
            <a:pPr algn="ctr"/>
            <a:r>
              <a:rPr lang="es-ES" sz="2400" dirty="0" smtClean="0"/>
              <a:t>BASES DE DATOS GEOESPACIALES</a:t>
            </a:r>
          </a:p>
        </p:txBody>
      </p:sp>
    </p:spTree>
    <p:extLst>
      <p:ext uri="{BB962C8B-B14F-4D97-AF65-F5344CB8AC3E}">
        <p14:creationId xmlns:p14="http://schemas.microsoft.com/office/powerpoint/2010/main" val="21660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Resultado de imagen de 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127" y="156076"/>
            <a:ext cx="2078203" cy="86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5" t="8889" r="49447" b="83818"/>
          <a:stretch/>
        </p:blipFill>
        <p:spPr bwMode="auto">
          <a:xfrm>
            <a:off x="3059832" y="169258"/>
            <a:ext cx="2963100" cy="1049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Resultado de imagen de sede electronica del catastr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" b="17550"/>
          <a:stretch/>
        </p:blipFill>
        <p:spPr bwMode="auto">
          <a:xfrm>
            <a:off x="107504" y="6021288"/>
            <a:ext cx="4923337" cy="77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76" y="5157192"/>
            <a:ext cx="1266949" cy="1500400"/>
          </a:xfrm>
          <a:prstGeom prst="rect">
            <a:avLst/>
          </a:prstGeom>
        </p:spPr>
      </p:pic>
      <p:pic>
        <p:nvPicPr>
          <p:cNvPr id="1026" name="Picture 2" descr="Resultado de imagen de DIPUTACION  PROVINCIAL ALMER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99380" cy="174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50" t="22963" r="16000" b="13333"/>
          <a:stretch/>
        </p:blipFill>
        <p:spPr bwMode="auto">
          <a:xfrm>
            <a:off x="2769232" y="1700808"/>
            <a:ext cx="354430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3172535" y="3356992"/>
            <a:ext cx="27376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3200" dirty="0" smtClean="0"/>
          </a:p>
          <a:p>
            <a:pPr algn="ctr"/>
            <a:r>
              <a:rPr lang="es-ES" sz="3200" dirty="0" smtClean="0"/>
              <a:t>GISPRO</a:t>
            </a:r>
          </a:p>
          <a:p>
            <a:pPr algn="ctr"/>
            <a:endParaRPr lang="es-ES" sz="3200" dirty="0" smtClean="0"/>
          </a:p>
        </p:txBody>
      </p:sp>
    </p:spTree>
    <p:extLst>
      <p:ext uri="{BB962C8B-B14F-4D97-AF65-F5344CB8AC3E}">
        <p14:creationId xmlns:p14="http://schemas.microsoft.com/office/powerpoint/2010/main" val="359873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51520" y="229255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 smtClean="0"/>
              <a:t>S.I.G.</a:t>
            </a:r>
            <a:endParaRPr lang="es-ES" sz="7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1043608" y="1441214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Sistema de información geográfica</a:t>
            </a:r>
            <a:endParaRPr lang="es-ES" sz="2400" dirty="0"/>
          </a:p>
        </p:txBody>
      </p:sp>
      <p:sp>
        <p:nvSpPr>
          <p:cNvPr id="2" name="1 CuadroTexto"/>
          <p:cNvSpPr txBox="1"/>
          <p:nvPr/>
        </p:nvSpPr>
        <p:spPr>
          <a:xfrm>
            <a:off x="395536" y="2132856"/>
            <a:ext cx="81369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Simplificando todo, un SIG es una base de datos georreferenciada, o mas fácil “datos con coordenadas”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Todos los días estamos usando SIG, pero no somos conscientes de su importancia y de su potencial.</a:t>
            </a:r>
            <a:endParaRPr lang="es-ES" dirty="0"/>
          </a:p>
        </p:txBody>
      </p:sp>
      <p:sp>
        <p:nvSpPr>
          <p:cNvPr id="13" name="12 CuadroTexto"/>
          <p:cNvSpPr txBox="1"/>
          <p:nvPr/>
        </p:nvSpPr>
        <p:spPr>
          <a:xfrm>
            <a:off x="827584" y="3427251"/>
            <a:ext cx="2412268" cy="1077218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/>
              <a:t>Información grafica:</a:t>
            </a:r>
          </a:p>
          <a:p>
            <a:pPr algn="ctr"/>
            <a:r>
              <a:rPr lang="es-ES" sz="1600" dirty="0" smtClean="0"/>
              <a:t>PUNTOS</a:t>
            </a:r>
            <a:endParaRPr lang="es-ES" sz="1600" dirty="0"/>
          </a:p>
          <a:p>
            <a:pPr algn="ctr"/>
            <a:r>
              <a:rPr lang="es-ES" sz="1600" dirty="0" smtClean="0"/>
              <a:t>LINEAS</a:t>
            </a:r>
            <a:endParaRPr lang="es-ES" sz="1600" dirty="0"/>
          </a:p>
          <a:p>
            <a:pPr algn="ctr"/>
            <a:r>
              <a:rPr lang="es-ES" sz="1600" dirty="0" smtClean="0"/>
              <a:t>POLIGONOS</a:t>
            </a:r>
            <a:endParaRPr lang="es-ES" sz="16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644008" y="3227196"/>
            <a:ext cx="3600400" cy="1477328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Información alfanumérica:</a:t>
            </a:r>
          </a:p>
          <a:p>
            <a:pPr algn="ctr"/>
            <a:r>
              <a:rPr lang="es-ES" dirty="0" smtClean="0"/>
              <a:t>TODO LO QUE SE QUIERA</a:t>
            </a:r>
          </a:p>
          <a:p>
            <a:pPr algn="ctr"/>
            <a:r>
              <a:rPr lang="es-ES" dirty="0" smtClean="0"/>
              <a:t>Superficies, coordenadas,</a:t>
            </a:r>
          </a:p>
          <a:p>
            <a:pPr algn="ctr"/>
            <a:r>
              <a:rPr lang="es-ES" dirty="0" err="1" smtClean="0"/>
              <a:t>Codigos</a:t>
            </a:r>
            <a:r>
              <a:rPr lang="es-ES" dirty="0" smtClean="0"/>
              <a:t>, </a:t>
            </a:r>
            <a:r>
              <a:rPr lang="es-ES" dirty="0" err="1" smtClean="0"/>
              <a:t>dni</a:t>
            </a:r>
            <a:r>
              <a:rPr lang="es-ES" dirty="0" smtClean="0"/>
              <a:t>, usos, valores, imágenes, </a:t>
            </a:r>
            <a:r>
              <a:rPr lang="es-ES" dirty="0" err="1" smtClean="0"/>
              <a:t>etc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516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" t="11636" r="63262" b="11249"/>
          <a:stretch/>
        </p:blipFill>
        <p:spPr bwMode="auto">
          <a:xfrm>
            <a:off x="1043608" y="1062013"/>
            <a:ext cx="7848872" cy="5598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6" t="58060" r="73229" b="23390"/>
          <a:stretch/>
        </p:blipFill>
        <p:spPr bwMode="auto">
          <a:xfrm>
            <a:off x="4716016" y="3861048"/>
            <a:ext cx="1522000" cy="152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Resultado de imagen de sede electronica del catastr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50"/>
          <a:stretch/>
        </p:blipFill>
        <p:spPr bwMode="auto">
          <a:xfrm>
            <a:off x="323528" y="188640"/>
            <a:ext cx="7212794" cy="106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47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51520" y="229255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S.I.G.</a:t>
            </a:r>
            <a:endParaRPr lang="es-ES" sz="16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6" r="60792" b="8994"/>
          <a:stretch/>
        </p:blipFill>
        <p:spPr bwMode="auto">
          <a:xfrm>
            <a:off x="266570" y="567809"/>
            <a:ext cx="8496944" cy="58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Elipse"/>
          <p:cNvSpPr/>
          <p:nvPr/>
        </p:nvSpPr>
        <p:spPr>
          <a:xfrm>
            <a:off x="2771800" y="5877272"/>
            <a:ext cx="4536504" cy="6480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3707904" y="1916832"/>
            <a:ext cx="3024336" cy="28803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3635896" y="3573016"/>
            <a:ext cx="3024336" cy="28803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3779912" y="2132856"/>
            <a:ext cx="3024336" cy="35449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897312" y="1564020"/>
            <a:ext cx="2414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DATOS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827584" y="2707483"/>
            <a:ext cx="2324674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ASOCIADOS</a:t>
            </a:r>
          </a:p>
          <a:p>
            <a:pPr algn="ctr"/>
            <a:r>
              <a:rPr lang="es-E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</a:p>
          <a:p>
            <a:pPr algn="ctr"/>
            <a:r>
              <a:rPr lang="es-E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GEOGRAFIA</a:t>
            </a:r>
            <a:endParaRPr lang="es-ES" sz="2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 rot="18769149">
            <a:off x="2173937" y="4105712"/>
            <a:ext cx="432048" cy="852514"/>
          </a:xfrm>
          <a:prstGeom prst="downArrow">
            <a:avLst>
              <a:gd name="adj1" fmla="val 36455"/>
              <a:gd name="adj2" fmla="val 85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Flecha abajo"/>
          <p:cNvSpPr/>
          <p:nvPr/>
        </p:nvSpPr>
        <p:spPr>
          <a:xfrm rot="18769149">
            <a:off x="3256618" y="2281224"/>
            <a:ext cx="432048" cy="852514"/>
          </a:xfrm>
          <a:prstGeom prst="downArrow">
            <a:avLst>
              <a:gd name="adj1" fmla="val 36455"/>
              <a:gd name="adj2" fmla="val 85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Picture 5" descr="Resultado de imagen de sede electronica del catastr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50"/>
          <a:stretch/>
        </p:blipFill>
        <p:spPr bwMode="auto">
          <a:xfrm>
            <a:off x="323528" y="188640"/>
            <a:ext cx="7212794" cy="106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22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7" r="60490" b="8663"/>
          <a:stretch/>
        </p:blipFill>
        <p:spPr bwMode="auto">
          <a:xfrm>
            <a:off x="179512" y="312738"/>
            <a:ext cx="8712968" cy="598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5" descr="Resultado de imagen de GOOGLE MAP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7" descr="Resultado de imagen de GOOGLE MAP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81" name="Picture 9" descr="Resultado de imagen de GOOGLE MAP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48" y="2924944"/>
            <a:ext cx="2535204" cy="190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84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5" descr="Resultado de imagen de GOOGLE MAP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7" descr="Resultado de imagen de GOOGLE MAP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26" t="8889" r="15605" b="7836"/>
          <a:stretch/>
        </p:blipFill>
        <p:spPr bwMode="auto">
          <a:xfrm>
            <a:off x="544" y="836712"/>
            <a:ext cx="9144000" cy="579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5" t="8889" r="36496" b="82845"/>
          <a:stretch/>
        </p:blipFill>
        <p:spPr bwMode="auto">
          <a:xfrm>
            <a:off x="-4538" y="-1"/>
            <a:ext cx="9148537" cy="1282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45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829389" y="1700808"/>
            <a:ext cx="5580620" cy="255454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endParaRPr lang="es-ES" sz="3200" dirty="0" smtClean="0"/>
          </a:p>
          <a:p>
            <a:pPr algn="ctr"/>
            <a:r>
              <a:rPr lang="es-ES" sz="3200" dirty="0" smtClean="0"/>
              <a:t>ACTUALIZACIÓN</a:t>
            </a:r>
          </a:p>
          <a:p>
            <a:pPr algn="ctr"/>
            <a:r>
              <a:rPr lang="es-ES" sz="3200" dirty="0" smtClean="0"/>
              <a:t>DEL CALLEJERO</a:t>
            </a:r>
          </a:p>
          <a:p>
            <a:pPr algn="ctr"/>
            <a:r>
              <a:rPr lang="es-ES" sz="3200" dirty="0" smtClean="0"/>
              <a:t>MUNICIPAL</a:t>
            </a:r>
          </a:p>
          <a:p>
            <a:pPr algn="ctr"/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70162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94622" y="98994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CALLEJERO DEL AYUNTAMIENTO		SIAL</a:t>
            </a:r>
            <a:endParaRPr lang="es-ES" sz="2400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36" t="24152" r="17009" b="34912"/>
          <a:stretch/>
        </p:blipFill>
        <p:spPr bwMode="auto">
          <a:xfrm>
            <a:off x="0" y="1628800"/>
            <a:ext cx="9124866" cy="476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 rot="20112327">
            <a:off x="1413796" y="3444857"/>
            <a:ext cx="5580196" cy="923330"/>
          </a:xfrm>
          <a:prstGeom prst="rect">
            <a:avLst/>
          </a:prstGeom>
          <a:solidFill>
            <a:schemeClr val="accent6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s-E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Sin cartografia</a:t>
            </a:r>
            <a:endParaRPr lang="es-ES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2 Elipse"/>
          <p:cNvSpPr/>
          <p:nvPr/>
        </p:nvSpPr>
        <p:spPr>
          <a:xfrm>
            <a:off x="-108520" y="3528574"/>
            <a:ext cx="2304256" cy="1124562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2627784" y="2564905"/>
            <a:ext cx="1152128" cy="288032"/>
          </a:xfrm>
          <a:prstGeom prst="rect">
            <a:avLst/>
          </a:prstGeom>
          <a:noFill/>
          <a:ln w="412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6156176" y="3517192"/>
            <a:ext cx="3384376" cy="43204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35496" y="620688"/>
            <a:ext cx="2448272" cy="830997"/>
          </a:xfrm>
          <a:prstGeom prst="rect">
            <a:avLst/>
          </a:prstGeom>
          <a:solidFill>
            <a:schemeClr val="accent6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s-ES" sz="1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Entidad colectiva</a:t>
            </a:r>
          </a:p>
          <a:p>
            <a:pPr algn="ctr"/>
            <a:r>
              <a:rPr lang="es-ES" sz="16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Entidad singular</a:t>
            </a:r>
          </a:p>
          <a:p>
            <a:pPr algn="ctr"/>
            <a:r>
              <a:rPr lang="es-ES" sz="1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Núcleo</a:t>
            </a:r>
            <a:endParaRPr lang="es-ES" sz="16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 rot="19499135">
            <a:off x="2399873" y="1210952"/>
            <a:ext cx="504056" cy="13841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6876256" y="1022324"/>
            <a:ext cx="1944216" cy="338554"/>
          </a:xfrm>
          <a:prstGeom prst="rect">
            <a:avLst/>
          </a:prstGeom>
          <a:solidFill>
            <a:schemeClr val="accent6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s-ES" sz="1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Código INE</a:t>
            </a:r>
            <a:endParaRPr lang="es-ES" sz="16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10 Flecha abajo"/>
          <p:cNvSpPr/>
          <p:nvPr/>
        </p:nvSpPr>
        <p:spPr>
          <a:xfrm rot="21436830">
            <a:off x="7645177" y="1359768"/>
            <a:ext cx="504056" cy="214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Rectángulo"/>
          <p:cNvSpPr/>
          <p:nvPr/>
        </p:nvSpPr>
        <p:spPr>
          <a:xfrm>
            <a:off x="194622" y="5402674"/>
            <a:ext cx="2448272" cy="338554"/>
          </a:xfrm>
          <a:prstGeom prst="rect">
            <a:avLst/>
          </a:prstGeom>
          <a:solidFill>
            <a:schemeClr val="accent6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s-ES" sz="1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Distrito y sección</a:t>
            </a:r>
            <a:endParaRPr lang="es-ES" sz="16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12 Flecha abajo"/>
          <p:cNvSpPr/>
          <p:nvPr/>
        </p:nvSpPr>
        <p:spPr>
          <a:xfrm rot="9897217">
            <a:off x="965265" y="4414756"/>
            <a:ext cx="504056" cy="9202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1563223" y="2996952"/>
            <a:ext cx="3384376" cy="95228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Rectángulo"/>
          <p:cNvSpPr/>
          <p:nvPr/>
        </p:nvSpPr>
        <p:spPr>
          <a:xfrm>
            <a:off x="4463988" y="4874862"/>
            <a:ext cx="1944216" cy="338554"/>
          </a:xfrm>
          <a:prstGeom prst="rect">
            <a:avLst/>
          </a:prstGeom>
          <a:solidFill>
            <a:schemeClr val="accent6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s-ES" sz="1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Nombre</a:t>
            </a:r>
            <a:endParaRPr lang="es-ES" sz="16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15 Flecha abajo"/>
          <p:cNvSpPr/>
          <p:nvPr/>
        </p:nvSpPr>
        <p:spPr>
          <a:xfrm rot="19247212" flipV="1">
            <a:off x="4466256" y="3709535"/>
            <a:ext cx="504056" cy="13354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19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  <p:bldP spid="8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2281</TotalTime>
  <Words>296</Words>
  <Application>Microsoft Office PowerPoint</Application>
  <PresentationFormat>Presentación en pantalla (4:3)</PresentationFormat>
  <Paragraphs>114</Paragraphs>
  <Slides>21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Brío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Francisco Camacho Martínez</dc:creator>
  <cp:lastModifiedBy>Juan Francisco Camacho Martínez</cp:lastModifiedBy>
  <cp:revision>63</cp:revision>
  <dcterms:created xsi:type="dcterms:W3CDTF">2017-11-02T07:29:30Z</dcterms:created>
  <dcterms:modified xsi:type="dcterms:W3CDTF">2017-12-18T10:56:20Z</dcterms:modified>
</cp:coreProperties>
</file>